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6"/>
    <p:restoredTop sz="94711"/>
  </p:normalViewPr>
  <p:slideViewPr>
    <p:cSldViewPr snapToGrid="0" snapToObjects="1">
      <p:cViewPr varScale="1">
        <p:scale>
          <a:sx n="94" d="100"/>
          <a:sy n="94" d="100"/>
        </p:scale>
        <p:origin x="216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8EF0B9-9A9D-49EA-A0BE-CB38FB8D3CF3}" type="doc">
      <dgm:prSet loTypeId="urn:microsoft.com/office/officeart/2008/layout/LinedList" loCatId="list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1D56349-1643-4CA1-88BD-E8269B950DB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baseline="0"/>
            <a:t>Unser Schwerpunktthema war </a:t>
          </a:r>
          <a:endParaRPr lang="en-US"/>
        </a:p>
      </dgm:t>
    </dgm:pt>
    <dgm:pt modelId="{EEF41704-6EB0-4FFE-95EE-B8D6641DEA4F}" type="parTrans" cxnId="{6B9F090D-41A4-49F5-B878-5AE2B874B221}">
      <dgm:prSet/>
      <dgm:spPr/>
      <dgm:t>
        <a:bodyPr/>
        <a:lstStyle/>
        <a:p>
          <a:endParaRPr lang="en-US"/>
        </a:p>
      </dgm:t>
    </dgm:pt>
    <dgm:pt modelId="{FF6A3C74-6E00-4DB0-9D97-59CAFBE38955}" type="sibTrans" cxnId="{6B9F090D-41A4-49F5-B878-5AE2B874B221}">
      <dgm:prSet/>
      <dgm:spPr/>
      <dgm:t>
        <a:bodyPr/>
        <a:lstStyle/>
        <a:p>
          <a:endParaRPr lang="en-US"/>
        </a:p>
      </dgm:t>
    </dgm:pt>
    <dgm:pt modelId="{F6922E2E-320B-41FB-9860-27C4B47042D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baseline="0"/>
            <a:t>Öffnung in den Sozialraum</a:t>
          </a:r>
          <a:endParaRPr lang="en-US"/>
        </a:p>
      </dgm:t>
    </dgm:pt>
    <dgm:pt modelId="{52F8A2E0-6315-4BB8-B231-9491F9C7E1E1}" type="parTrans" cxnId="{CE57ECA0-3EF1-4F78-BCB0-18F7B43B9295}">
      <dgm:prSet/>
      <dgm:spPr/>
      <dgm:t>
        <a:bodyPr/>
        <a:lstStyle/>
        <a:p>
          <a:endParaRPr lang="en-US"/>
        </a:p>
      </dgm:t>
    </dgm:pt>
    <dgm:pt modelId="{9A93FBF3-1A02-424D-986B-ACBAC3E80E7C}" type="sibTrans" cxnId="{CE57ECA0-3EF1-4F78-BCB0-18F7B43B9295}">
      <dgm:prSet/>
      <dgm:spPr/>
      <dgm:t>
        <a:bodyPr/>
        <a:lstStyle/>
        <a:p>
          <a:endParaRPr lang="en-US"/>
        </a:p>
      </dgm:t>
    </dgm:pt>
    <dgm:pt modelId="{47BC26DD-EC5D-544E-8664-A587ECCC9F5B}" type="pres">
      <dgm:prSet presAssocID="{138EF0B9-9A9D-49EA-A0BE-CB38FB8D3CF3}" presName="vert0" presStyleCnt="0">
        <dgm:presLayoutVars>
          <dgm:dir/>
          <dgm:animOne val="branch"/>
          <dgm:animLvl val="lvl"/>
        </dgm:presLayoutVars>
      </dgm:prSet>
      <dgm:spPr/>
    </dgm:pt>
    <dgm:pt modelId="{399BEF2F-C9C2-8E4C-BB4F-CDA9E5574BEA}" type="pres">
      <dgm:prSet presAssocID="{81D56349-1643-4CA1-88BD-E8269B950DB0}" presName="thickLine" presStyleLbl="alignNode1" presStyleIdx="0" presStyleCnt="2"/>
      <dgm:spPr/>
    </dgm:pt>
    <dgm:pt modelId="{A9592ACD-E6AE-384B-8CBD-B7B3BB51DAA3}" type="pres">
      <dgm:prSet presAssocID="{81D56349-1643-4CA1-88BD-E8269B950DB0}" presName="horz1" presStyleCnt="0"/>
      <dgm:spPr/>
    </dgm:pt>
    <dgm:pt modelId="{25BED81E-B416-F34A-B654-500F41B1BB50}" type="pres">
      <dgm:prSet presAssocID="{81D56349-1643-4CA1-88BD-E8269B950DB0}" presName="tx1" presStyleLbl="revTx" presStyleIdx="0" presStyleCnt="2"/>
      <dgm:spPr/>
    </dgm:pt>
    <dgm:pt modelId="{DD463D61-C8BC-654E-8C1D-D14AEC31C27D}" type="pres">
      <dgm:prSet presAssocID="{81D56349-1643-4CA1-88BD-E8269B950DB0}" presName="vert1" presStyleCnt="0"/>
      <dgm:spPr/>
    </dgm:pt>
    <dgm:pt modelId="{4A1CF7D9-7309-7F41-9A5C-EDDE41AF093E}" type="pres">
      <dgm:prSet presAssocID="{F6922E2E-320B-41FB-9860-27C4B47042DB}" presName="thickLine" presStyleLbl="alignNode1" presStyleIdx="1" presStyleCnt="2"/>
      <dgm:spPr/>
    </dgm:pt>
    <dgm:pt modelId="{27730357-C7D6-C24F-8356-557FB6578A50}" type="pres">
      <dgm:prSet presAssocID="{F6922E2E-320B-41FB-9860-27C4B47042DB}" presName="horz1" presStyleCnt="0"/>
      <dgm:spPr/>
    </dgm:pt>
    <dgm:pt modelId="{71A6116D-F9A9-8B40-8532-5FE34986D310}" type="pres">
      <dgm:prSet presAssocID="{F6922E2E-320B-41FB-9860-27C4B47042DB}" presName="tx1" presStyleLbl="revTx" presStyleIdx="1" presStyleCnt="2"/>
      <dgm:spPr/>
    </dgm:pt>
    <dgm:pt modelId="{2D68636B-708D-A443-A1AC-EAA5D7E30701}" type="pres">
      <dgm:prSet presAssocID="{F6922E2E-320B-41FB-9860-27C4B47042DB}" presName="vert1" presStyleCnt="0"/>
      <dgm:spPr/>
    </dgm:pt>
  </dgm:ptLst>
  <dgm:cxnLst>
    <dgm:cxn modelId="{2380ED02-615B-BB4A-AE5F-6CE4BAC57605}" type="presOf" srcId="{F6922E2E-320B-41FB-9860-27C4B47042DB}" destId="{71A6116D-F9A9-8B40-8532-5FE34986D310}" srcOrd="0" destOrd="0" presId="urn:microsoft.com/office/officeart/2008/layout/LinedList"/>
    <dgm:cxn modelId="{6B9F090D-41A4-49F5-B878-5AE2B874B221}" srcId="{138EF0B9-9A9D-49EA-A0BE-CB38FB8D3CF3}" destId="{81D56349-1643-4CA1-88BD-E8269B950DB0}" srcOrd="0" destOrd="0" parTransId="{EEF41704-6EB0-4FFE-95EE-B8D6641DEA4F}" sibTransId="{FF6A3C74-6E00-4DB0-9D97-59CAFBE38955}"/>
    <dgm:cxn modelId="{09E96E48-0111-E345-8022-86532DEAED17}" type="presOf" srcId="{81D56349-1643-4CA1-88BD-E8269B950DB0}" destId="{25BED81E-B416-F34A-B654-500F41B1BB50}" srcOrd="0" destOrd="0" presId="urn:microsoft.com/office/officeart/2008/layout/LinedList"/>
    <dgm:cxn modelId="{440B6B9A-AC2A-EA48-BF4A-971655896FC0}" type="presOf" srcId="{138EF0B9-9A9D-49EA-A0BE-CB38FB8D3CF3}" destId="{47BC26DD-EC5D-544E-8664-A587ECCC9F5B}" srcOrd="0" destOrd="0" presId="urn:microsoft.com/office/officeart/2008/layout/LinedList"/>
    <dgm:cxn modelId="{CE57ECA0-3EF1-4F78-BCB0-18F7B43B9295}" srcId="{138EF0B9-9A9D-49EA-A0BE-CB38FB8D3CF3}" destId="{F6922E2E-320B-41FB-9860-27C4B47042DB}" srcOrd="1" destOrd="0" parTransId="{52F8A2E0-6315-4BB8-B231-9491F9C7E1E1}" sibTransId="{9A93FBF3-1A02-424D-986B-ACBAC3E80E7C}"/>
    <dgm:cxn modelId="{A7DA954D-F85F-D742-A65E-1088E5F54498}" type="presParOf" srcId="{47BC26DD-EC5D-544E-8664-A587ECCC9F5B}" destId="{399BEF2F-C9C2-8E4C-BB4F-CDA9E5574BEA}" srcOrd="0" destOrd="0" presId="urn:microsoft.com/office/officeart/2008/layout/LinedList"/>
    <dgm:cxn modelId="{636B342E-3869-7449-A054-8829395F300C}" type="presParOf" srcId="{47BC26DD-EC5D-544E-8664-A587ECCC9F5B}" destId="{A9592ACD-E6AE-384B-8CBD-B7B3BB51DAA3}" srcOrd="1" destOrd="0" presId="urn:microsoft.com/office/officeart/2008/layout/LinedList"/>
    <dgm:cxn modelId="{14CACF58-482D-4D47-B705-1885F8AE18CA}" type="presParOf" srcId="{A9592ACD-E6AE-384B-8CBD-B7B3BB51DAA3}" destId="{25BED81E-B416-F34A-B654-500F41B1BB50}" srcOrd="0" destOrd="0" presId="urn:microsoft.com/office/officeart/2008/layout/LinedList"/>
    <dgm:cxn modelId="{E20DF5E6-33B5-8048-8E8F-B1BCDA32250A}" type="presParOf" srcId="{A9592ACD-E6AE-384B-8CBD-B7B3BB51DAA3}" destId="{DD463D61-C8BC-654E-8C1D-D14AEC31C27D}" srcOrd="1" destOrd="0" presId="urn:microsoft.com/office/officeart/2008/layout/LinedList"/>
    <dgm:cxn modelId="{FC189B43-9710-6D42-9481-C321C79531DC}" type="presParOf" srcId="{47BC26DD-EC5D-544E-8664-A587ECCC9F5B}" destId="{4A1CF7D9-7309-7F41-9A5C-EDDE41AF093E}" srcOrd="2" destOrd="0" presId="urn:microsoft.com/office/officeart/2008/layout/LinedList"/>
    <dgm:cxn modelId="{3C89D077-0532-3E4B-8F98-5E30D2E482A1}" type="presParOf" srcId="{47BC26DD-EC5D-544E-8664-A587ECCC9F5B}" destId="{27730357-C7D6-C24F-8356-557FB6578A50}" srcOrd="3" destOrd="0" presId="urn:microsoft.com/office/officeart/2008/layout/LinedList"/>
    <dgm:cxn modelId="{A75E33CF-2B05-D34D-8932-DBE0F822C4A1}" type="presParOf" srcId="{27730357-C7D6-C24F-8356-557FB6578A50}" destId="{71A6116D-F9A9-8B40-8532-5FE34986D310}" srcOrd="0" destOrd="0" presId="urn:microsoft.com/office/officeart/2008/layout/LinedList"/>
    <dgm:cxn modelId="{76DCB53F-1341-E447-9D44-97DA446C4EC3}" type="presParOf" srcId="{27730357-C7D6-C24F-8356-557FB6578A50}" destId="{2D68636B-708D-A443-A1AC-EAA5D7E3070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BEF2F-C9C2-8E4C-BB4F-CDA9E5574BEA}">
      <dsp:nvSpPr>
        <dsp:cNvPr id="0" name=""/>
        <dsp:cNvSpPr/>
      </dsp:nvSpPr>
      <dsp:spPr>
        <a:xfrm>
          <a:off x="0" y="0"/>
          <a:ext cx="831278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ED81E-B416-F34A-B654-500F41B1BB50}">
      <dsp:nvSpPr>
        <dsp:cNvPr id="0" name=""/>
        <dsp:cNvSpPr/>
      </dsp:nvSpPr>
      <dsp:spPr>
        <a:xfrm>
          <a:off x="0" y="0"/>
          <a:ext cx="8312785" cy="1705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500" b="0" kern="1200" baseline="0"/>
            <a:t>Unser Schwerpunktthema war </a:t>
          </a:r>
          <a:endParaRPr lang="en-US" sz="3500" kern="1200"/>
        </a:p>
      </dsp:txBody>
      <dsp:txXfrm>
        <a:off x="0" y="0"/>
        <a:ext cx="8312785" cy="1705768"/>
      </dsp:txXfrm>
    </dsp:sp>
    <dsp:sp modelId="{4A1CF7D9-7309-7F41-9A5C-EDDE41AF093E}">
      <dsp:nvSpPr>
        <dsp:cNvPr id="0" name=""/>
        <dsp:cNvSpPr/>
      </dsp:nvSpPr>
      <dsp:spPr>
        <a:xfrm>
          <a:off x="0" y="1705768"/>
          <a:ext cx="831278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6116D-F9A9-8B40-8532-5FE34986D310}">
      <dsp:nvSpPr>
        <dsp:cNvPr id="0" name=""/>
        <dsp:cNvSpPr/>
      </dsp:nvSpPr>
      <dsp:spPr>
        <a:xfrm>
          <a:off x="0" y="1705768"/>
          <a:ext cx="8312785" cy="1705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500" b="0" kern="1200" baseline="0"/>
            <a:t>Öffnung in den Sozialraum</a:t>
          </a:r>
          <a:endParaRPr lang="en-US" sz="3500" kern="1200"/>
        </a:p>
      </dsp:txBody>
      <dsp:txXfrm>
        <a:off x="0" y="1705768"/>
        <a:ext cx="8312785" cy="1705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BB88D-4028-AF41-BD3F-BB9DBFD4355B}" type="datetimeFigureOut">
              <a:rPr lang="de-DE" smtClean="0"/>
              <a:t>30.11.21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3E69E-957D-724A-A100-5C0F31D5A7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76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3E69E-957D-724A-A100-5C0F31D5A76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46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Wunschbrunnen im </a:t>
            </a:r>
            <a:r>
              <a:rPr lang="de-DE" dirty="0" err="1"/>
              <a:t>Besselpark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3E69E-957D-724A-A100-5C0F31D5A76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91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80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7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19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9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11/30/21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0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2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35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6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3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6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6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7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20" r:id="rId6"/>
    <p:sldLayoutId id="2147483715" r:id="rId7"/>
    <p:sldLayoutId id="2147483716" r:id="rId8"/>
    <p:sldLayoutId id="2147483717" r:id="rId9"/>
    <p:sldLayoutId id="2147483719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neu.bildungsnetzwerk-s&#252;dliche-friedrichstadt.de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fgKQA-5Lov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FC8EA6-9E44-674F-8D1A-0AD9F0A8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01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BD9FEEC-1B95-C444-88F5-1A38E1A5D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463" y="1685677"/>
            <a:ext cx="4181444" cy="2362673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de-DE" sz="3000">
                <a:solidFill>
                  <a:schemeClr val="tx1">
                    <a:lumMod val="75000"/>
                    <a:lumOff val="25000"/>
                  </a:schemeClr>
                </a:solidFill>
              </a:rPr>
              <a:t>Bildungsnetzwerk </a:t>
            </a:r>
            <a:br>
              <a:rPr lang="de-DE" sz="3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3000">
                <a:solidFill>
                  <a:schemeClr val="tx1">
                    <a:lumMod val="75000"/>
                    <a:lumOff val="25000"/>
                  </a:schemeClr>
                </a:solidFill>
              </a:rPr>
              <a:t>Südliche Friedrichstadt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E0DA57-D9EB-D947-B27E-7757C34FE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240" y="4048350"/>
            <a:ext cx="3283888" cy="816301"/>
          </a:xfrm>
        </p:spPr>
        <p:txBody>
          <a:bodyPr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de-DE" sz="1700">
                <a:solidFill>
                  <a:schemeClr val="tx1">
                    <a:lumMod val="75000"/>
                    <a:lumOff val="25000"/>
                  </a:schemeClr>
                </a:solidFill>
              </a:rPr>
              <a:t>Abschlussplenum 2021</a:t>
            </a:r>
          </a:p>
        </p:txBody>
      </p:sp>
    </p:spTree>
    <p:extLst>
      <p:ext uri="{BB962C8B-B14F-4D97-AF65-F5344CB8AC3E}">
        <p14:creationId xmlns:p14="http://schemas.microsoft.com/office/powerpoint/2010/main" val="22296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B3E774-953D-D348-A911-6BCF5AD8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anchor="b">
            <a:normAutofit/>
          </a:bodyPr>
          <a:lstStyle/>
          <a:p>
            <a:r>
              <a:rPr lang="de-DE" dirty="0"/>
              <a:t>Vorplatz der Berlinischen Galerie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EB1D33-0860-8541-8F5E-0806B38FF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96720"/>
            <a:ext cx="5181599" cy="3467518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de-DE" sz="1500" dirty="0"/>
              <a:t>Inspirationen: </a:t>
            </a:r>
          </a:p>
          <a:p>
            <a:pPr>
              <a:lnSpc>
                <a:spcPct val="130000"/>
              </a:lnSpc>
            </a:pPr>
            <a:r>
              <a:rPr lang="de-DE" sz="1500" dirty="0"/>
              <a:t>Stellt euch vor ihr habt noch nie zuvor in eurem Leben Buchstaben gesehen. Welche Buchstaben würdet ihr rein optisch miteinander in Beziehung setzen? </a:t>
            </a:r>
          </a:p>
          <a:p>
            <a:pPr>
              <a:lnSpc>
                <a:spcPct val="130000"/>
              </a:lnSpc>
            </a:pPr>
            <a:r>
              <a:rPr lang="de-DE" sz="1500" dirty="0"/>
              <a:t>Wie könnt ihr das Material einbinden, um ein Spiel zu erfinden? </a:t>
            </a:r>
          </a:p>
          <a:p>
            <a:pPr>
              <a:lnSpc>
                <a:spcPct val="130000"/>
              </a:lnSpc>
            </a:pPr>
            <a:r>
              <a:rPr lang="de-DE" sz="1500" dirty="0"/>
              <a:t>Welche Worte kann man laufen? </a:t>
            </a:r>
          </a:p>
          <a:p>
            <a:pPr>
              <a:lnSpc>
                <a:spcPct val="130000"/>
              </a:lnSpc>
            </a:pPr>
            <a:endParaRPr lang="de-DE" sz="150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BCF23ED-002C-4D48-8B08-604328C3A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6" r="3156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031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684668-6C00-C74C-AE13-23B5404E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de-DE" dirty="0"/>
              <a:t>Spielplatz im Theodor-Wolf-Park</a:t>
            </a: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E8A553-7706-A14A-AC82-36948B46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99" y="1669164"/>
            <a:ext cx="4788670" cy="351967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B68102-73BE-FD4E-8338-6E75D5EAD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9"/>
            <a:ext cx="4023361" cy="238539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de-DE" sz="1100"/>
              <a:t>Entstandene Spielideen: </a:t>
            </a:r>
          </a:p>
          <a:p>
            <a:pPr>
              <a:lnSpc>
                <a:spcPct val="130000"/>
              </a:lnSpc>
            </a:pPr>
            <a:r>
              <a:rPr lang="de-DE" sz="1100"/>
              <a:t>Hüpf-Schlange (mit Kreide auf den Boden malen) </a:t>
            </a:r>
          </a:p>
          <a:p>
            <a:pPr>
              <a:lnSpc>
                <a:spcPct val="130000"/>
              </a:lnSpc>
            </a:pPr>
            <a:r>
              <a:rPr lang="de-DE" sz="1100"/>
              <a:t>Einbruch im Museum mit der Wäscheleine </a:t>
            </a:r>
          </a:p>
          <a:p>
            <a:pPr>
              <a:lnSpc>
                <a:spcPct val="130000"/>
              </a:lnSpc>
            </a:pPr>
            <a:r>
              <a:rPr lang="de-DE" sz="1100"/>
              <a:t>Hopse-Spiel </a:t>
            </a:r>
          </a:p>
          <a:p>
            <a:pPr>
              <a:lnSpc>
                <a:spcPct val="130000"/>
              </a:lnSpc>
            </a:pPr>
            <a:r>
              <a:rPr lang="de-DE" sz="1100"/>
              <a:t>Mit der Wäscheleine ein Netz bauen und Federball spielen</a:t>
            </a:r>
          </a:p>
        </p:txBody>
      </p:sp>
    </p:spTree>
    <p:extLst>
      <p:ext uri="{BB962C8B-B14F-4D97-AF65-F5344CB8AC3E}">
        <p14:creationId xmlns:p14="http://schemas.microsoft.com/office/powerpoint/2010/main" val="570634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E6B7A20-1F71-CD44-9CBA-AED671F2A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1" r="-1" b="37070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F608E5-B2B9-EE4D-8C2F-D10290DA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611" y="2587793"/>
            <a:ext cx="3689406" cy="194437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err="1"/>
              <a:t>Gewohnte</a:t>
            </a:r>
            <a:r>
              <a:rPr lang="en-US" dirty="0"/>
              <a:t> </a:t>
            </a:r>
            <a:r>
              <a:rPr lang="en-US" dirty="0" err="1"/>
              <a:t>Wege</a:t>
            </a:r>
            <a:r>
              <a:rPr lang="en-US" dirty="0"/>
              <a:t> </a:t>
            </a:r>
            <a:r>
              <a:rPr lang="en-US" dirty="0" err="1"/>
              <a:t>verlassen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9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E42E45-7485-EF4F-A384-46B4B622E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29" r="1" b="2970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274B3D-0FFE-D64B-9DA5-E023A689C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260" y="682388"/>
            <a:ext cx="3234519" cy="461294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de-DE" sz="1200" dirty="0"/>
              <a:t>Inspirationen: </a:t>
            </a:r>
          </a:p>
          <a:p>
            <a:pPr>
              <a:lnSpc>
                <a:spcPct val="130000"/>
              </a:lnSpc>
            </a:pPr>
            <a:r>
              <a:rPr lang="de-DE" sz="1200" dirty="0"/>
              <a:t>Wie kann man spielerisch die Verkehrsaufmerksamkeit steigern? </a:t>
            </a:r>
          </a:p>
          <a:p>
            <a:pPr>
              <a:lnSpc>
                <a:spcPct val="130000"/>
              </a:lnSpc>
            </a:pPr>
            <a:r>
              <a:rPr lang="de-DE" sz="1200" dirty="0"/>
              <a:t>Wer in der Gruppe kann den weitesten Schritt tätigen? Messt nach. </a:t>
            </a:r>
          </a:p>
          <a:p>
            <a:pPr>
              <a:lnSpc>
                <a:spcPct val="130000"/>
              </a:lnSpc>
            </a:pPr>
            <a:r>
              <a:rPr lang="de-DE" sz="1200" dirty="0"/>
              <a:t>Tut so als wäre die Umgebung ein Orchester und ihr seid die Dirigentin/der Dirigent. Wer ist Teil der Orchesterbesetzung? Welche Klänge machen eure Instrumente? </a:t>
            </a:r>
          </a:p>
          <a:p>
            <a:pPr>
              <a:lnSpc>
                <a:spcPct val="130000"/>
              </a:lnSpc>
            </a:pPr>
            <a:r>
              <a:rPr lang="de-DE" sz="1200" dirty="0"/>
              <a:t>Wie könnt ihr erreichen, dass es den Anschein hat, dass eure Umgebung auf euch hört?</a:t>
            </a:r>
          </a:p>
        </p:txBody>
      </p:sp>
    </p:spTree>
    <p:extLst>
      <p:ext uri="{BB962C8B-B14F-4D97-AF65-F5344CB8AC3E}">
        <p14:creationId xmlns:p14="http://schemas.microsoft.com/office/powerpoint/2010/main" val="2781378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BAF46F0-69DA-0B4F-AB82-3C8002D3E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45" r="18247" b="2"/>
          <a:stretch/>
        </p:blipFill>
        <p:spPr>
          <a:xfrm>
            <a:off x="6118860" y="10"/>
            <a:ext cx="6072834" cy="5713430"/>
          </a:xfrm>
          <a:custGeom>
            <a:avLst/>
            <a:gdLst/>
            <a:ahLst/>
            <a:cxnLst/>
            <a:rect l="l" t="t" r="r" b="b"/>
            <a:pathLst>
              <a:path w="6072834" h="5713440">
                <a:moveTo>
                  <a:pt x="0" y="0"/>
                </a:moveTo>
                <a:lnTo>
                  <a:pt x="6072834" y="0"/>
                </a:lnTo>
                <a:lnTo>
                  <a:pt x="6072834" y="238046"/>
                </a:lnTo>
                <a:lnTo>
                  <a:pt x="6072834" y="493101"/>
                </a:lnTo>
                <a:lnTo>
                  <a:pt x="6072834" y="705998"/>
                </a:lnTo>
                <a:lnTo>
                  <a:pt x="6072834" y="737843"/>
                </a:lnTo>
                <a:lnTo>
                  <a:pt x="6072834" y="1378272"/>
                </a:lnTo>
                <a:lnTo>
                  <a:pt x="6072834" y="1387220"/>
                </a:lnTo>
                <a:lnTo>
                  <a:pt x="6072834" y="1479151"/>
                </a:lnTo>
                <a:lnTo>
                  <a:pt x="6072834" y="2573423"/>
                </a:lnTo>
                <a:lnTo>
                  <a:pt x="6072834" y="4527530"/>
                </a:lnTo>
                <a:lnTo>
                  <a:pt x="6046174" y="4543744"/>
                </a:lnTo>
                <a:cubicBezTo>
                  <a:pt x="4813465" y="5249469"/>
                  <a:pt x="2644987" y="5663131"/>
                  <a:pt x="139839" y="5712082"/>
                </a:cubicBezTo>
                <a:lnTo>
                  <a:pt x="0" y="5713440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A3B239-1F01-AD42-87AF-99D5CA2F4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6" r="7493" b="-1"/>
          <a:stretch/>
        </p:blipFill>
        <p:spPr>
          <a:xfrm>
            <a:off x="20" y="1"/>
            <a:ext cx="6073120" cy="5716988"/>
          </a:xfrm>
          <a:custGeom>
            <a:avLst/>
            <a:gdLst/>
            <a:ahLst/>
            <a:cxnLst/>
            <a:rect l="l" t="t" r="r" b="b"/>
            <a:pathLst>
              <a:path w="6073140" h="5716988">
                <a:moveTo>
                  <a:pt x="0" y="0"/>
                </a:moveTo>
                <a:lnTo>
                  <a:pt x="6073140" y="0"/>
                </a:lnTo>
                <a:lnTo>
                  <a:pt x="6073140" y="5713884"/>
                </a:lnTo>
                <a:lnTo>
                  <a:pt x="5753357" y="5716988"/>
                </a:lnTo>
                <a:cubicBezTo>
                  <a:pt x="3357905" y="5716988"/>
                  <a:pt x="2231342" y="5036357"/>
                  <a:pt x="858976" y="4343341"/>
                </a:cubicBezTo>
                <a:cubicBezTo>
                  <a:pt x="609057" y="4217140"/>
                  <a:pt x="364243" y="4092093"/>
                  <a:pt x="137598" y="3964708"/>
                </a:cubicBezTo>
                <a:lnTo>
                  <a:pt x="0" y="3882805"/>
                </a:lnTo>
                <a:lnTo>
                  <a:pt x="0" y="2573423"/>
                </a:lnTo>
                <a:lnTo>
                  <a:pt x="0" y="1387220"/>
                </a:lnTo>
                <a:lnTo>
                  <a:pt x="0" y="1378272"/>
                </a:lnTo>
                <a:lnTo>
                  <a:pt x="0" y="1253139"/>
                </a:lnTo>
                <a:lnTo>
                  <a:pt x="0" y="737843"/>
                </a:lnTo>
                <a:lnTo>
                  <a:pt x="0" y="705998"/>
                </a:lnTo>
                <a:lnTo>
                  <a:pt x="0" y="493101"/>
                </a:lnTo>
                <a:lnTo>
                  <a:pt x="0" y="2380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2986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Grafik 3" descr="Ein Bild, das draußen, Sportwettkampf, Sport enthält.&#10;&#10;Automatisch generierte Beschreibung">
            <a:extLst>
              <a:ext uri="{FF2B5EF4-FFF2-40B4-BE49-F238E27FC236}">
                <a16:creationId xmlns:a16="http://schemas.microsoft.com/office/drawing/2014/main" id="{849E85C0-0FD3-8E4D-8895-5170B4B8E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7" r="28611" b="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C3A3AF-909E-E047-BC0B-1B9ADC70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31" y="1346268"/>
            <a:ext cx="5274860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HüpfSchlange</a:t>
            </a:r>
            <a:b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Zahlenverständnis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Bewegung</a:t>
            </a:r>
            <a:b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D0CF55-D68A-F544-A38F-FCFD5AF1D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82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ED6393-CADF-254E-B699-F5F974D3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31" y="1346268"/>
            <a:ext cx="5274860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Ich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sehe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was was Du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nicht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siehst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</a:t>
            </a:r>
            <a:b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Konzentration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Kreativität</a:t>
            </a:r>
            <a:endParaRPr lang="en-US" sz="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70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29ACBDC-47A0-D740-A434-F6CB58D34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" r="2" b="2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EF5226-A7AD-E941-8667-E56C880A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31" y="1346268"/>
            <a:ext cx="5274860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Tennisball – Bewegung und Geschwindigkeit</a:t>
            </a:r>
          </a:p>
        </p:txBody>
      </p:sp>
    </p:spTree>
    <p:extLst>
      <p:ext uri="{BB962C8B-B14F-4D97-AF65-F5344CB8AC3E}">
        <p14:creationId xmlns:p14="http://schemas.microsoft.com/office/powerpoint/2010/main" val="475908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E0445E6-522F-6A4D-AB1C-4CB1FEDBF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572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60C490-6C9F-3C43-932F-9DC6D28D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0" y="1346268"/>
            <a:ext cx="7810500" cy="31253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6700">
                <a:solidFill>
                  <a:schemeClr val="tx1">
                    <a:lumMod val="85000"/>
                    <a:lumOff val="15000"/>
                  </a:schemeClr>
                </a:solidFill>
              </a:rPr>
              <a:t>Ressourcen der Institutionen</a:t>
            </a:r>
          </a:p>
        </p:txBody>
      </p:sp>
    </p:spTree>
    <p:extLst>
      <p:ext uri="{BB962C8B-B14F-4D97-AF65-F5344CB8AC3E}">
        <p14:creationId xmlns:p14="http://schemas.microsoft.com/office/powerpoint/2010/main" val="2470074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1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2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2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2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2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: Shape 2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3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Freeform: Shape 3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2" name="Rectangle 3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568F81-B356-F14C-B1E6-1C9CC798E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4" r="-1" b="3005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grpSp>
        <p:nvGrpSpPr>
          <p:cNvPr id="53" name="Group 37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39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52C462D-7549-EA4A-93A4-B560AD08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63" y="1685677"/>
            <a:ext cx="4181444" cy="236267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000"/>
              <a:t>Zentral- und Landesbibliothek</a:t>
            </a:r>
          </a:p>
        </p:txBody>
      </p:sp>
    </p:spTree>
    <p:extLst>
      <p:ext uri="{BB962C8B-B14F-4D97-AF65-F5344CB8AC3E}">
        <p14:creationId xmlns:p14="http://schemas.microsoft.com/office/powerpoint/2010/main" val="402976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DCD6C-3533-E240-ADCF-E57F1B34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Schreibtischkennlernspiel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1030C5F-5087-E242-B4F3-C94445032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637782"/>
            <a:ext cx="36322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8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27B7D33-60E3-1D42-A7F4-CE27AB4B8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6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07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35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Freeform: Shape 37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2" name="Freeform: Shape 39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3" name="Freeform: Shape 41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4" name="Freeform: Shape 43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5" name="Freeform: Shape 45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6" name="Freeform: Shape 47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Freeform: Shape 49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68" name="Rectangle 51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9" name="Freeform: Shape 53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02296" y="1287887"/>
            <a:ext cx="4523890" cy="418719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0" name="Freeform: Shape 55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51182" y="1382922"/>
            <a:ext cx="4174735" cy="394195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: Shape 57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6733248" y="1097468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D83E04-25EA-7E42-BCDC-1CFDD90C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501" y="1847596"/>
            <a:ext cx="345976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3300"/>
              <a:t>Themenraum – Draußen Leben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007B9BA-28F6-AC40-83F8-C9CC3DAD3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77" r="-1" b="22003"/>
          <a:stretch/>
        </p:blipFill>
        <p:spPr>
          <a:xfrm>
            <a:off x="979684" y="2038844"/>
            <a:ext cx="4943233" cy="27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171016F-B57F-D247-8DD2-287D00911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54" b="403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123951-12DA-A24A-9A50-0B1F3DC0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400">
                <a:solidFill>
                  <a:schemeClr val="bg1"/>
                </a:solidFill>
              </a:rPr>
              <a:t>Arthotek</a:t>
            </a:r>
          </a:p>
        </p:txBody>
      </p:sp>
    </p:spTree>
    <p:extLst>
      <p:ext uri="{BB962C8B-B14F-4D97-AF65-F5344CB8AC3E}">
        <p14:creationId xmlns:p14="http://schemas.microsoft.com/office/powerpoint/2010/main" val="3130339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4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0" name="Freeform: Shape 5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2" name="Freeform: Shape 5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4" name="Freeform: Shape 54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16FE996-FD2D-4F43-A43E-ADBC8CA2C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24" b="197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AE9861-DF51-754E-8036-A31E0DB4F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188825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4200" dirty="0">
                <a:solidFill>
                  <a:schemeClr val="bg1"/>
                </a:solidFill>
              </a:rPr>
              <a:t>Kinder- und </a:t>
            </a:r>
            <a:r>
              <a:rPr lang="en-US" sz="4200" dirty="0" err="1">
                <a:solidFill>
                  <a:schemeClr val="bg1"/>
                </a:solidFill>
              </a:rPr>
              <a:t>Jugendbibliothek</a:t>
            </a:r>
            <a:endParaRPr lang="en-U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8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94F2BAE-8E2F-694A-90C1-EFDF73133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707" r="1" b="206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7B3E37-5B27-7540-B3AE-81B0DEED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44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E58C399-A88D-9646-87C1-7FDA114A7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37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331CCB1-0D68-44E3-B5A2-C3301B35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2574" y="1272209"/>
            <a:ext cx="5147826" cy="4839241"/>
            <a:chOff x="6892268" y="1497535"/>
            <a:chExt cx="4908132" cy="461391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CC700D5-9809-43F4-89D5-7DBBCB0D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97148" y="1733385"/>
              <a:ext cx="4588058" cy="4141760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7163242-6303-46DC-BAC1-2A204F061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139134" y="1901498"/>
              <a:ext cx="4245803" cy="3840480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05C4C40-D70E-4C4F-B228-98A0A613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892268" y="1497535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80937E7-9BBC-5C41-A957-00F8F4D7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764" y="2247663"/>
            <a:ext cx="3691581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/>
              <a:t>Berlinische Galerie</a:t>
            </a:r>
          </a:p>
        </p:txBody>
      </p:sp>
    </p:spTree>
    <p:extLst>
      <p:ext uri="{BB962C8B-B14F-4D97-AF65-F5344CB8AC3E}">
        <p14:creationId xmlns:p14="http://schemas.microsoft.com/office/powerpoint/2010/main" val="2409154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35F2D57-D408-AF4E-B2FD-3744B13E3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4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0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0E37D13-CD6D-8448-A2F4-6EE222333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0488" y="643467"/>
            <a:ext cx="33844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0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41E0748-D4C0-334B-B56A-8E2B30298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51" r="-1" b="2140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4543B09-440D-4F57-BCB0-A4FCC922D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584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EE80047-1219-42E8-86D3-94F512050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709530"/>
            <a:ext cx="5448246" cy="5148470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83B29B1-18A6-4A7A-A498-90E52166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FAA99E-CCF9-9A47-B0FD-A3FAC2E4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864" y="3075154"/>
            <a:ext cx="384843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700"/>
              <a:t>Kiezgarten und KMA e.V.</a:t>
            </a:r>
          </a:p>
        </p:txBody>
      </p:sp>
    </p:spTree>
    <p:extLst>
      <p:ext uri="{BB962C8B-B14F-4D97-AF65-F5344CB8AC3E}">
        <p14:creationId xmlns:p14="http://schemas.microsoft.com/office/powerpoint/2010/main" val="1255985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0AA1DAA-B88B-D74D-AF40-A23F23225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29" b="38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7120D1-96CE-8B49-B239-0A195C71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400">
                <a:solidFill>
                  <a:schemeClr val="bg1"/>
                </a:solidFill>
              </a:rPr>
              <a:t>AG Kita-Grundschule</a:t>
            </a:r>
          </a:p>
        </p:txBody>
      </p:sp>
    </p:spTree>
    <p:extLst>
      <p:ext uri="{BB962C8B-B14F-4D97-AF65-F5344CB8AC3E}">
        <p14:creationId xmlns:p14="http://schemas.microsoft.com/office/powerpoint/2010/main" val="268485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35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0" name="Freeform: Shape 37">
            <a:extLst>
              <a:ext uri="{FF2B5EF4-FFF2-40B4-BE49-F238E27FC236}">
                <a16:creationId xmlns:a16="http://schemas.microsoft.com/office/drawing/2014/main" id="{1EC86DB4-572A-4F71-AF8A-2395B4CA7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56583" y="0"/>
            <a:ext cx="11435265" cy="6858000"/>
          </a:xfrm>
          <a:custGeom>
            <a:avLst/>
            <a:gdLst>
              <a:gd name="connsiteX0" fmla="*/ 9925983 w 11435265"/>
              <a:gd name="connsiteY0" fmla="*/ 6858000 h 6858000"/>
              <a:gd name="connsiteX1" fmla="*/ 0 w 11435265"/>
              <a:gd name="connsiteY1" fmla="*/ 6858000 h 6858000"/>
              <a:gd name="connsiteX2" fmla="*/ 0 w 11435265"/>
              <a:gd name="connsiteY2" fmla="*/ 0 h 6858000"/>
              <a:gd name="connsiteX3" fmla="*/ 996904 w 11435265"/>
              <a:gd name="connsiteY3" fmla="*/ 0 h 6858000"/>
              <a:gd name="connsiteX4" fmla="*/ 2426875 w 11435265"/>
              <a:gd name="connsiteY4" fmla="*/ 0 h 6858000"/>
              <a:gd name="connsiteX5" fmla="*/ 4014127 w 11435265"/>
              <a:gd name="connsiteY5" fmla="*/ 0 h 6858000"/>
              <a:gd name="connsiteX6" fmla="*/ 4359595 w 11435265"/>
              <a:gd name="connsiteY6" fmla="*/ 0 h 6858000"/>
              <a:gd name="connsiteX7" fmla="*/ 4647960 w 11435265"/>
              <a:gd name="connsiteY7" fmla="*/ 0 h 6858000"/>
              <a:gd name="connsiteX8" fmla="*/ 4691093 w 11435265"/>
              <a:gd name="connsiteY8" fmla="*/ 0 h 6858000"/>
              <a:gd name="connsiteX9" fmla="*/ 5558544 w 11435265"/>
              <a:gd name="connsiteY9" fmla="*/ 0 h 6858000"/>
              <a:gd name="connsiteX10" fmla="*/ 5570664 w 11435265"/>
              <a:gd name="connsiteY10" fmla="*/ 0 h 6858000"/>
              <a:gd name="connsiteX11" fmla="*/ 5695183 w 11435265"/>
              <a:gd name="connsiteY11" fmla="*/ 0 h 6858000"/>
              <a:gd name="connsiteX12" fmla="*/ 7177357 w 11435265"/>
              <a:gd name="connsiteY12" fmla="*/ 0 h 6858000"/>
              <a:gd name="connsiteX13" fmla="*/ 9824163 w 11435265"/>
              <a:gd name="connsiteY13" fmla="*/ 0 h 6858000"/>
              <a:gd name="connsiteX14" fmla="*/ 9846125 w 11435265"/>
              <a:gd name="connsiteY14" fmla="*/ 16892 h 6858000"/>
              <a:gd name="connsiteX15" fmla="*/ 11435265 w 11435265"/>
              <a:gd name="connsiteY15" fmla="*/ 4079318 h 6858000"/>
              <a:gd name="connsiteX16" fmla="*/ 10261404 w 11435265"/>
              <a:gd name="connsiteY16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5265" h="6858000">
                <a:moveTo>
                  <a:pt x="992598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96904" y="0"/>
                </a:lnTo>
                <a:lnTo>
                  <a:pt x="2426875" y="0"/>
                </a:lnTo>
                <a:lnTo>
                  <a:pt x="4014127" y="0"/>
                </a:lnTo>
                <a:lnTo>
                  <a:pt x="4359595" y="0"/>
                </a:lnTo>
                <a:lnTo>
                  <a:pt x="4647960" y="0"/>
                </a:lnTo>
                <a:lnTo>
                  <a:pt x="4691093" y="0"/>
                </a:lnTo>
                <a:lnTo>
                  <a:pt x="5558544" y="0"/>
                </a:lnTo>
                <a:lnTo>
                  <a:pt x="5570664" y="0"/>
                </a:lnTo>
                <a:lnTo>
                  <a:pt x="5695183" y="0"/>
                </a:lnTo>
                <a:lnTo>
                  <a:pt x="7177357" y="0"/>
                </a:lnTo>
                <a:lnTo>
                  <a:pt x="9824163" y="0"/>
                </a:lnTo>
                <a:lnTo>
                  <a:pt x="9846125" y="16892"/>
                </a:lnTo>
                <a:cubicBezTo>
                  <a:pt x="10865743" y="850004"/>
                  <a:pt x="11435265" y="2357705"/>
                  <a:pt x="11435265" y="4079318"/>
                </a:cubicBezTo>
                <a:cubicBezTo>
                  <a:pt x="11435265" y="5217633"/>
                  <a:pt x="10916694" y="5903717"/>
                  <a:pt x="10261404" y="654244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form: Shape 39">
            <a:extLst>
              <a:ext uri="{FF2B5EF4-FFF2-40B4-BE49-F238E27FC236}">
                <a16:creationId xmlns:a16="http://schemas.microsoft.com/office/drawing/2014/main" id="{71BA53A4-C4B7-4189-9FC1-6350B1AB5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341199" y="0"/>
            <a:ext cx="1518348" cy="6858000"/>
          </a:xfrm>
          <a:custGeom>
            <a:avLst/>
            <a:gdLst>
              <a:gd name="connsiteX0" fmla="*/ 19178 w 1518348"/>
              <a:gd name="connsiteY0" fmla="*/ 6858000 h 6858000"/>
              <a:gd name="connsiteX1" fmla="*/ 0 w 1518348"/>
              <a:gd name="connsiteY1" fmla="*/ 6858000 h 6858000"/>
              <a:gd name="connsiteX2" fmla="*/ 241394 w 1518348"/>
              <a:gd name="connsiteY2" fmla="*/ 6638611 h 6858000"/>
              <a:gd name="connsiteX3" fmla="*/ 1493356 w 1518348"/>
              <a:gd name="connsiteY3" fmla="*/ 4142424 h 6858000"/>
              <a:gd name="connsiteX4" fmla="*/ 282053 w 1518348"/>
              <a:gd name="connsiteY4" fmla="*/ 26474 h 6858000"/>
              <a:gd name="connsiteX5" fmla="*/ 256233 w 1518348"/>
              <a:gd name="connsiteY5" fmla="*/ 0 h 6858000"/>
              <a:gd name="connsiteX6" fmla="*/ 273463 w 1518348"/>
              <a:gd name="connsiteY6" fmla="*/ 0 h 6858000"/>
              <a:gd name="connsiteX7" fmla="*/ 300199 w 1518348"/>
              <a:gd name="connsiteY7" fmla="*/ 27414 h 6858000"/>
              <a:gd name="connsiteX8" fmla="*/ 1511501 w 1518348"/>
              <a:gd name="connsiteY8" fmla="*/ 4143362 h 6858000"/>
              <a:gd name="connsiteX9" fmla="*/ 259539 w 1518348"/>
              <a:gd name="connsiteY9" fmla="*/ 66395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8348" h="6858000">
                <a:moveTo>
                  <a:pt x="19178" y="6858000"/>
                </a:moveTo>
                <a:lnTo>
                  <a:pt x="0" y="6858000"/>
                </a:lnTo>
                <a:lnTo>
                  <a:pt x="241394" y="6638611"/>
                </a:lnTo>
                <a:cubicBezTo>
                  <a:pt x="909582" y="6009084"/>
                  <a:pt x="1445892" y="5323498"/>
                  <a:pt x="1493356" y="4142424"/>
                </a:cubicBezTo>
                <a:cubicBezTo>
                  <a:pt x="1560655" y="2467784"/>
                  <a:pt x="1130049" y="962858"/>
                  <a:pt x="282053" y="26474"/>
                </a:cubicBezTo>
                <a:lnTo>
                  <a:pt x="256233" y="0"/>
                </a:lnTo>
                <a:lnTo>
                  <a:pt x="273463" y="0"/>
                </a:lnTo>
                <a:lnTo>
                  <a:pt x="300199" y="27414"/>
                </a:lnTo>
                <a:cubicBezTo>
                  <a:pt x="1148195" y="963796"/>
                  <a:pt x="1578800" y="2468723"/>
                  <a:pt x="1511501" y="4143362"/>
                </a:cubicBezTo>
                <a:cubicBezTo>
                  <a:pt x="1464037" y="5324436"/>
                  <a:pt x="927728" y="6010023"/>
                  <a:pt x="259539" y="66395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41">
            <a:extLst>
              <a:ext uri="{FF2B5EF4-FFF2-40B4-BE49-F238E27FC236}">
                <a16:creationId xmlns:a16="http://schemas.microsoft.com/office/drawing/2014/main" id="{5558AD6E-B070-4640-AA07-87E208983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52928" y="0"/>
            <a:ext cx="1644534" cy="6858000"/>
          </a:xfrm>
          <a:custGeom>
            <a:avLst/>
            <a:gdLst>
              <a:gd name="connsiteX0" fmla="*/ 135252 w 1644534"/>
              <a:gd name="connsiteY0" fmla="*/ 6858000 h 6858000"/>
              <a:gd name="connsiteX1" fmla="*/ 101819 w 1644534"/>
              <a:gd name="connsiteY1" fmla="*/ 6858000 h 6858000"/>
              <a:gd name="connsiteX2" fmla="*/ 437240 w 1644534"/>
              <a:gd name="connsiteY2" fmla="*/ 6542447 h 6858000"/>
              <a:gd name="connsiteX3" fmla="*/ 1611101 w 1644534"/>
              <a:gd name="connsiteY3" fmla="*/ 4079318 h 6858000"/>
              <a:gd name="connsiteX4" fmla="*/ 21961 w 1644534"/>
              <a:gd name="connsiteY4" fmla="*/ 16892 h 6858000"/>
              <a:gd name="connsiteX5" fmla="*/ 0 w 1644534"/>
              <a:gd name="connsiteY5" fmla="*/ 0 h 6858000"/>
              <a:gd name="connsiteX6" fmla="*/ 33433 w 1644534"/>
              <a:gd name="connsiteY6" fmla="*/ 0 h 6858000"/>
              <a:gd name="connsiteX7" fmla="*/ 55394 w 1644534"/>
              <a:gd name="connsiteY7" fmla="*/ 16892 h 6858000"/>
              <a:gd name="connsiteX8" fmla="*/ 1644534 w 1644534"/>
              <a:gd name="connsiteY8" fmla="*/ 4079318 h 6858000"/>
              <a:gd name="connsiteX9" fmla="*/ 470673 w 1644534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34" h="6858000">
                <a:moveTo>
                  <a:pt x="135252" y="6858000"/>
                </a:moveTo>
                <a:lnTo>
                  <a:pt x="101819" y="6858000"/>
                </a:lnTo>
                <a:lnTo>
                  <a:pt x="437240" y="6542447"/>
                </a:lnTo>
                <a:cubicBezTo>
                  <a:pt x="1092531" y="5903717"/>
                  <a:pt x="1611101" y="5217633"/>
                  <a:pt x="1611101" y="4079318"/>
                </a:cubicBezTo>
                <a:cubicBezTo>
                  <a:pt x="1611101" y="2357705"/>
                  <a:pt x="1041580" y="850004"/>
                  <a:pt x="21961" y="16892"/>
                </a:cubicBezTo>
                <a:lnTo>
                  <a:pt x="0" y="0"/>
                </a:lnTo>
                <a:lnTo>
                  <a:pt x="33433" y="0"/>
                </a:lnTo>
                <a:lnTo>
                  <a:pt x="55394" y="16892"/>
                </a:lnTo>
                <a:cubicBezTo>
                  <a:pt x="1075012" y="850004"/>
                  <a:pt x="1644534" y="2357705"/>
                  <a:pt x="1644534" y="4079318"/>
                </a:cubicBezTo>
                <a:cubicBezTo>
                  <a:pt x="1644534" y="5217633"/>
                  <a:pt x="1125963" y="5903717"/>
                  <a:pt x="470673" y="6542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43">
            <a:extLst>
              <a:ext uri="{FF2B5EF4-FFF2-40B4-BE49-F238E27FC236}">
                <a16:creationId xmlns:a16="http://schemas.microsoft.com/office/drawing/2014/main" id="{36ACFB69-D148-449E-AC5A-C55AA20A7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88858" y="0"/>
            <a:ext cx="1461546" cy="6858000"/>
          </a:xfrm>
          <a:custGeom>
            <a:avLst/>
            <a:gdLst>
              <a:gd name="connsiteX0" fmla="*/ 107940 w 1461546"/>
              <a:gd name="connsiteY0" fmla="*/ 6858000 h 6858000"/>
              <a:gd name="connsiteX1" fmla="*/ 91317 w 1461546"/>
              <a:gd name="connsiteY1" fmla="*/ 6858000 h 6858000"/>
              <a:gd name="connsiteX2" fmla="*/ 392141 w 1461546"/>
              <a:gd name="connsiteY2" fmla="*/ 6542447 h 6858000"/>
              <a:gd name="connsiteX3" fmla="*/ 1444924 w 1461546"/>
              <a:gd name="connsiteY3" fmla="*/ 4079318 h 6858000"/>
              <a:gd name="connsiteX4" fmla="*/ 19696 w 1461546"/>
              <a:gd name="connsiteY4" fmla="*/ 16892 h 6858000"/>
              <a:gd name="connsiteX5" fmla="*/ 0 w 1461546"/>
              <a:gd name="connsiteY5" fmla="*/ 0 h 6858000"/>
              <a:gd name="connsiteX6" fmla="*/ 16622 w 1461546"/>
              <a:gd name="connsiteY6" fmla="*/ 0 h 6858000"/>
              <a:gd name="connsiteX7" fmla="*/ 36319 w 1461546"/>
              <a:gd name="connsiteY7" fmla="*/ 16892 h 6858000"/>
              <a:gd name="connsiteX8" fmla="*/ 1461546 w 1461546"/>
              <a:gd name="connsiteY8" fmla="*/ 4079318 h 6858000"/>
              <a:gd name="connsiteX9" fmla="*/ 408763 w 1461546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1546" h="6858000">
                <a:moveTo>
                  <a:pt x="107940" y="6858000"/>
                </a:moveTo>
                <a:lnTo>
                  <a:pt x="91317" y="6858000"/>
                </a:lnTo>
                <a:lnTo>
                  <a:pt x="392141" y="6542447"/>
                </a:lnTo>
                <a:cubicBezTo>
                  <a:pt x="979841" y="5903717"/>
                  <a:pt x="1444924" y="5217633"/>
                  <a:pt x="1444924" y="4079318"/>
                </a:cubicBezTo>
                <a:cubicBezTo>
                  <a:pt x="1444924" y="2357705"/>
                  <a:pt x="934146" y="850004"/>
                  <a:pt x="19696" y="16892"/>
                </a:cubicBezTo>
                <a:lnTo>
                  <a:pt x="0" y="0"/>
                </a:lnTo>
                <a:lnTo>
                  <a:pt x="16622" y="0"/>
                </a:lnTo>
                <a:lnTo>
                  <a:pt x="36319" y="16892"/>
                </a:lnTo>
                <a:cubicBezTo>
                  <a:pt x="950768" y="850004"/>
                  <a:pt x="1461546" y="2357705"/>
                  <a:pt x="1461546" y="4079318"/>
                </a:cubicBezTo>
                <a:cubicBezTo>
                  <a:pt x="1461546" y="5217633"/>
                  <a:pt x="996464" y="5903717"/>
                  <a:pt x="408763" y="65424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CCBE5B-3B81-B748-ADEF-270B759B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220"/>
            <a:ext cx="8397987" cy="1345269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Rückblick 2021</a:t>
            </a:r>
          </a:p>
        </p:txBody>
      </p:sp>
      <p:graphicFrame>
        <p:nvGraphicFramePr>
          <p:cNvPr id="32" name="Inhaltsplatzhalter 2">
            <a:extLst>
              <a:ext uri="{FF2B5EF4-FFF2-40B4-BE49-F238E27FC236}">
                <a16:creationId xmlns:a16="http://schemas.microsoft.com/office/drawing/2014/main" id="{8A515152-410D-4A97-A2F2-2E0F879FA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575730"/>
              </p:ext>
            </p:extLst>
          </p:nvPr>
        </p:nvGraphicFramePr>
        <p:xfrm>
          <a:off x="2377439" y="2312988"/>
          <a:ext cx="8312785" cy="341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0140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9B160-4C8F-0044-88C0-9D664990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12171D1-2ABD-7643-BEC9-4509D1F1F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328" y="0"/>
            <a:ext cx="10099343" cy="6858000"/>
          </a:xfrm>
        </p:spPr>
      </p:pic>
    </p:spTree>
    <p:extLst>
      <p:ext uri="{BB962C8B-B14F-4D97-AF65-F5344CB8AC3E}">
        <p14:creationId xmlns:p14="http://schemas.microsoft.com/office/powerpoint/2010/main" val="3054775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5CC90-52C4-D344-BF6B-8CEBFC6F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A07C8EF-6436-304C-BE80-7E6226DEE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177" y="0"/>
            <a:ext cx="9579007" cy="6788896"/>
          </a:xfrm>
        </p:spPr>
      </p:pic>
    </p:spTree>
    <p:extLst>
      <p:ext uri="{BB962C8B-B14F-4D97-AF65-F5344CB8AC3E}">
        <p14:creationId xmlns:p14="http://schemas.microsoft.com/office/powerpoint/2010/main" val="2646985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hlinkClick r:id="rId2"/>
            <a:extLst>
              <a:ext uri="{FF2B5EF4-FFF2-40B4-BE49-F238E27FC236}">
                <a16:creationId xmlns:a16="http://schemas.microsoft.com/office/drawing/2014/main" id="{EEB4DE77-14DA-AF46-B327-2D62EB571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592" b="519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7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57F7FFF-E741-5A47-9DF2-5F904D9E7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635924-F402-D44F-B61E-1564D7BD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75" y="1346268"/>
            <a:ext cx="9121355" cy="5095475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000" dirty="0" err="1">
                <a:solidFill>
                  <a:schemeClr val="bg1"/>
                </a:solidFill>
              </a:rPr>
              <a:t>Wir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haben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gemeinsam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sehr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viele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Herausforderungen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gemeistert</a:t>
            </a:r>
            <a:r>
              <a:rPr lang="en-US" sz="3000" dirty="0">
                <a:solidFill>
                  <a:schemeClr val="bg1"/>
                </a:solidFill>
              </a:rPr>
              <a:t> in 2021 und </a:t>
            </a:r>
            <a:r>
              <a:rPr lang="en-US" sz="3000" dirty="0" err="1">
                <a:solidFill>
                  <a:schemeClr val="bg1"/>
                </a:solidFill>
              </a:rPr>
              <a:t>hatten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aber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auch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viel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Spaß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miteinander</a:t>
            </a:r>
            <a:r>
              <a:rPr lang="en-US" sz="3000" dirty="0">
                <a:solidFill>
                  <a:schemeClr val="bg1"/>
                </a:solidFill>
              </a:rPr>
              <a:t> – </a:t>
            </a:r>
            <a:r>
              <a:rPr lang="en-US" sz="3000" dirty="0" err="1">
                <a:solidFill>
                  <a:schemeClr val="bg1"/>
                </a:solidFill>
              </a:rPr>
              <a:t>danke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02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24225-0E3A-40A5-A927-CEFC1443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02B8FB-EF36-4677-B5B5-E9B989F25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83796" cy="6858000"/>
          </a:xfrm>
          <a:custGeom>
            <a:avLst/>
            <a:gdLst>
              <a:gd name="connsiteX0" fmla="*/ 0 w 4583796"/>
              <a:gd name="connsiteY0" fmla="*/ 0 h 6858000"/>
              <a:gd name="connsiteX1" fmla="*/ 1087374 w 4583796"/>
              <a:gd name="connsiteY1" fmla="*/ 0 h 6858000"/>
              <a:gd name="connsiteX2" fmla="*/ 1598212 w 4583796"/>
              <a:gd name="connsiteY2" fmla="*/ 0 h 6858000"/>
              <a:gd name="connsiteX3" fmla="*/ 2960773 w 4583796"/>
              <a:gd name="connsiteY3" fmla="*/ 0 h 6858000"/>
              <a:gd name="connsiteX4" fmla="*/ 2982897 w 4583796"/>
              <a:gd name="connsiteY4" fmla="*/ 14997 h 6858000"/>
              <a:gd name="connsiteX5" fmla="*/ 4583796 w 4583796"/>
              <a:gd name="connsiteY5" fmla="*/ 3621656 h 6858000"/>
              <a:gd name="connsiteX6" fmla="*/ 2709446 w 4583796"/>
              <a:gd name="connsiteY6" fmla="*/ 6374814 h 6858000"/>
              <a:gd name="connsiteX7" fmla="*/ 2192798 w 4583796"/>
              <a:gd name="connsiteY7" fmla="*/ 6780599 h 6858000"/>
              <a:gd name="connsiteX8" fmla="*/ 2081042 w 4583796"/>
              <a:gd name="connsiteY8" fmla="*/ 6858000 h 6858000"/>
              <a:gd name="connsiteX9" fmla="*/ 1598212 w 4583796"/>
              <a:gd name="connsiteY9" fmla="*/ 6858000 h 6858000"/>
              <a:gd name="connsiteX10" fmla="*/ 1087374 w 4583796"/>
              <a:gd name="connsiteY10" fmla="*/ 6858000 h 6858000"/>
              <a:gd name="connsiteX11" fmla="*/ 0 w 458379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3796" h="6858000">
                <a:moveTo>
                  <a:pt x="0" y="0"/>
                </a:moveTo>
                <a:lnTo>
                  <a:pt x="1087374" y="0"/>
                </a:lnTo>
                <a:lnTo>
                  <a:pt x="1598212" y="0"/>
                </a:lnTo>
                <a:lnTo>
                  <a:pt x="2960773" y="0"/>
                </a:lnTo>
                <a:lnTo>
                  <a:pt x="2982897" y="14997"/>
                </a:lnTo>
                <a:cubicBezTo>
                  <a:pt x="4010060" y="754641"/>
                  <a:pt x="4583796" y="2093192"/>
                  <a:pt x="4583796" y="3621656"/>
                </a:cubicBezTo>
                <a:cubicBezTo>
                  <a:pt x="4583796" y="4969131"/>
                  <a:pt x="3655071" y="5602839"/>
                  <a:pt x="2709446" y="6374814"/>
                </a:cubicBezTo>
                <a:cubicBezTo>
                  <a:pt x="2537243" y="6515397"/>
                  <a:pt x="2366616" y="6653108"/>
                  <a:pt x="2192798" y="6780599"/>
                </a:cubicBezTo>
                <a:lnTo>
                  <a:pt x="2081042" y="6858000"/>
                </a:lnTo>
                <a:lnTo>
                  <a:pt x="1598212" y="6858000"/>
                </a:lnTo>
                <a:lnTo>
                  <a:pt x="108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E30D5C6-EC5C-4D78-8689-1B6822BFF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01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A73499-12A4-4080-B0DE-351867697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113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0A52FE6-BB17-4BE4-BFA1-8896FD7CF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8872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BBF837-70DD-4FFD-A87C-FAD1F5D8A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01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E5EB792-CB0B-44C0-9561-24A263D87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113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FB4A96-0FD5-4642-8CE2-57623A3A4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8872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1E9EF-BE84-5B40-824E-7AE4F03E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12" y="1772269"/>
            <a:ext cx="3161338" cy="2934031"/>
          </a:xfrm>
        </p:spPr>
        <p:txBody>
          <a:bodyPr anchor="ctr">
            <a:normAutofit/>
          </a:bodyPr>
          <a:lstStyle/>
          <a:p>
            <a:r>
              <a:rPr lang="de-DE" dirty="0"/>
              <a:t>Zur Erinnerung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7B3FDF-EA7E-9F4F-AAA4-422069693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330" y="259492"/>
            <a:ext cx="8643670" cy="6178378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de-DE" sz="1000" dirty="0"/>
              <a:t>Wie hängt „Öffnung in den Sozialraum“ mit dem Early-Excellence-Ansatz und unseren Schwerpunkten der letzten Jahre zusammen? </a:t>
            </a:r>
          </a:p>
          <a:p>
            <a:pPr>
              <a:lnSpc>
                <a:spcPct val="130000"/>
              </a:lnSpc>
            </a:pPr>
            <a:endParaRPr lang="de-DE" sz="1000" dirty="0"/>
          </a:p>
          <a:p>
            <a:pPr>
              <a:lnSpc>
                <a:spcPct val="130000"/>
              </a:lnSpc>
            </a:pPr>
            <a:r>
              <a:rPr lang="de-DE" sz="1000" b="1" dirty="0"/>
              <a:t>Die 3 Säulen des EE-Ansatzes: </a:t>
            </a:r>
            <a:endParaRPr lang="de-DE" sz="1000" dirty="0"/>
          </a:p>
          <a:p>
            <a:pPr>
              <a:lnSpc>
                <a:spcPct val="130000"/>
              </a:lnSpc>
            </a:pPr>
            <a:r>
              <a:rPr lang="de-DE" sz="1000" dirty="0"/>
              <a:t>Jedes Kind ist einzigartig und verdient eine exzellente Förderung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Eltern als die ersten Erzieher sind die Experten für die Lebenssituation ihres Kindes.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Die Kita/ Schule/ Lernwerkstatt… öffnet sich für Familien im lokalen Umfeld. </a:t>
            </a:r>
          </a:p>
          <a:p>
            <a:pPr>
              <a:lnSpc>
                <a:spcPct val="130000"/>
              </a:lnSpc>
            </a:pPr>
            <a:endParaRPr lang="de-DE" sz="1000" dirty="0"/>
          </a:p>
          <a:p>
            <a:pPr>
              <a:lnSpc>
                <a:spcPct val="130000"/>
              </a:lnSpc>
            </a:pPr>
            <a:r>
              <a:rPr lang="de-DE" sz="1000" b="1" dirty="0"/>
              <a:t>Die Leitidee ist die Zusammenführung folgender Bereiche: </a:t>
            </a:r>
            <a:endParaRPr lang="de-DE" sz="1000" dirty="0"/>
          </a:p>
          <a:p>
            <a:pPr>
              <a:lnSpc>
                <a:spcPct val="130000"/>
              </a:lnSpc>
            </a:pPr>
            <a:r>
              <a:rPr lang="de-DE" sz="1000" dirty="0"/>
              <a:t>Erziehung, Bildung und Betreuung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Familiäre Unterstützung und Gesundheitsfürsorge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Sozialwesen </a:t>
            </a:r>
          </a:p>
          <a:p>
            <a:pPr>
              <a:lnSpc>
                <a:spcPct val="130000"/>
              </a:lnSpc>
            </a:pPr>
            <a:endParaRPr lang="de-DE" sz="1000" dirty="0"/>
          </a:p>
          <a:p>
            <a:pPr>
              <a:lnSpc>
                <a:spcPct val="130000"/>
              </a:lnSpc>
            </a:pPr>
            <a:r>
              <a:rPr lang="de-DE" sz="1000" b="1" dirty="0"/>
              <a:t>Der Ethische Code: </a:t>
            </a:r>
            <a:endParaRPr lang="de-DE" sz="1000" dirty="0"/>
          </a:p>
          <a:p>
            <a:pPr>
              <a:lnSpc>
                <a:spcPct val="130000"/>
              </a:lnSpc>
            </a:pPr>
            <a:r>
              <a:rPr lang="de-DE" sz="1000" dirty="0"/>
              <a:t>Allen Beteiligten gegenüber herrscht eine positive Grundeinstellung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Informationen und Daten sind für alle verständlich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der Schwerpunkt wird auf Fragen gelegt, die die Betroffenen selber stellen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Vertrauen wird gezeigt und Antworten werden ernst genommen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es geht darum, Resultate zu erreichen, die die Praxis zuhause und in der pädagogischen Einrichtung verbessern. </a:t>
            </a:r>
          </a:p>
        </p:txBody>
      </p:sp>
    </p:spTree>
    <p:extLst>
      <p:ext uri="{BB962C8B-B14F-4D97-AF65-F5344CB8AC3E}">
        <p14:creationId xmlns:p14="http://schemas.microsoft.com/office/powerpoint/2010/main" val="131282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9EDDB33-A0FB-3B45-80C1-CA8FB123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04" r="8107" b="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F90403-4435-994B-8EE2-6A2AF6DB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0" y="1346268"/>
            <a:ext cx="7810500" cy="31253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4500">
                <a:solidFill>
                  <a:schemeClr val="tx1">
                    <a:lumMod val="85000"/>
                    <a:lumOff val="15000"/>
                  </a:schemeClr>
                </a:solidFill>
              </a:rPr>
              <a:t>Kooperation und Vernetzung nach Innen und nach Außen</a:t>
            </a:r>
          </a:p>
        </p:txBody>
      </p:sp>
    </p:spTree>
    <p:extLst>
      <p:ext uri="{BB962C8B-B14F-4D97-AF65-F5344CB8AC3E}">
        <p14:creationId xmlns:p14="http://schemas.microsoft.com/office/powerpoint/2010/main" val="279349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nhaltsplatzhalter 3">
            <a:hlinkClick r:id="rId2"/>
            <a:extLst>
              <a:ext uri="{FF2B5EF4-FFF2-40B4-BE49-F238E27FC236}">
                <a16:creationId xmlns:a16="http://schemas.microsoft.com/office/drawing/2014/main" id="{A24D310A-6F6B-CE48-BBBD-9B50E257A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514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8A581D-1BC9-4759-AB42-F7685630E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" y="3260035"/>
            <a:ext cx="5959692" cy="3597965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7CE1C1F-C9E2-4C83-BA54-D7BC5D52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" y="3406833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1C0CFE-AC9D-4032-8A9F-36B1BA171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38" y="3568843"/>
            <a:ext cx="5185263" cy="3289157"/>
          </a:xfrm>
          <a:custGeom>
            <a:avLst/>
            <a:gdLst>
              <a:gd name="connsiteX0" fmla="*/ 2789606 w 5185263"/>
              <a:gd name="connsiteY0" fmla="*/ 547 h 3289157"/>
              <a:gd name="connsiteX1" fmla="*/ 3615203 w 5185263"/>
              <a:gd name="connsiteY1" fmla="*/ 212024 h 3289157"/>
              <a:gd name="connsiteX2" fmla="*/ 4640523 w 5185263"/>
              <a:gd name="connsiteY2" fmla="*/ 1554014 h 3289157"/>
              <a:gd name="connsiteX3" fmla="*/ 4740928 w 5185263"/>
              <a:gd name="connsiteY3" fmla="*/ 1771262 h 3289157"/>
              <a:gd name="connsiteX4" fmla="*/ 5154813 w 5185263"/>
              <a:gd name="connsiteY4" fmla="*/ 2853998 h 3289157"/>
              <a:gd name="connsiteX5" fmla="*/ 5185263 w 5185263"/>
              <a:gd name="connsiteY5" fmla="*/ 3088987 h 3289157"/>
              <a:gd name="connsiteX6" fmla="*/ 5179508 w 5185263"/>
              <a:gd name="connsiteY6" fmla="*/ 3289157 h 3289157"/>
              <a:gd name="connsiteX7" fmla="*/ 106551 w 5185263"/>
              <a:gd name="connsiteY7" fmla="*/ 3289157 h 3289157"/>
              <a:gd name="connsiteX8" fmla="*/ 64243 w 5185263"/>
              <a:gd name="connsiteY8" fmla="*/ 3124220 h 3289157"/>
              <a:gd name="connsiteX9" fmla="*/ 275 w 5185263"/>
              <a:gd name="connsiteY9" fmla="*/ 2548847 h 3289157"/>
              <a:gd name="connsiteX10" fmla="*/ 221692 w 5185263"/>
              <a:gd name="connsiteY10" fmla="*/ 1451188 h 3289157"/>
              <a:gd name="connsiteX11" fmla="*/ 1011126 w 5185263"/>
              <a:gd name="connsiteY11" fmla="*/ 710513 h 3289157"/>
              <a:gd name="connsiteX12" fmla="*/ 1331439 w 5185263"/>
              <a:gd name="connsiteY12" fmla="*/ 508693 h 3289157"/>
              <a:gd name="connsiteX13" fmla="*/ 2789606 w 5185263"/>
              <a:gd name="connsiteY13" fmla="*/ 547 h 328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85263" h="3289157">
                <a:moveTo>
                  <a:pt x="2789606" y="547"/>
                </a:moveTo>
                <a:cubicBezTo>
                  <a:pt x="3064091" y="7389"/>
                  <a:pt x="3335164" y="78419"/>
                  <a:pt x="3615203" y="212024"/>
                </a:cubicBezTo>
                <a:cubicBezTo>
                  <a:pt x="4105311" y="445850"/>
                  <a:pt x="4339344" y="895220"/>
                  <a:pt x="4640523" y="1554014"/>
                </a:cubicBezTo>
                <a:cubicBezTo>
                  <a:pt x="4674166" y="1627622"/>
                  <a:pt x="4708067" y="1700661"/>
                  <a:pt x="4740928" y="1771262"/>
                </a:cubicBezTo>
                <a:cubicBezTo>
                  <a:pt x="4918908" y="2154224"/>
                  <a:pt x="5086959" y="2515945"/>
                  <a:pt x="5154813" y="2853998"/>
                </a:cubicBezTo>
                <a:cubicBezTo>
                  <a:pt x="5171032" y="2934791"/>
                  <a:pt x="5181222" y="3012769"/>
                  <a:pt x="5185263" y="3088987"/>
                </a:cubicBezTo>
                <a:lnTo>
                  <a:pt x="5179508" y="3289157"/>
                </a:lnTo>
                <a:lnTo>
                  <a:pt x="106551" y="3289157"/>
                </a:lnTo>
                <a:lnTo>
                  <a:pt x="64243" y="3124220"/>
                </a:lnTo>
                <a:cubicBezTo>
                  <a:pt x="24356" y="2932449"/>
                  <a:pt x="2942" y="2740198"/>
                  <a:pt x="275" y="2548847"/>
                </a:cubicBezTo>
                <a:cubicBezTo>
                  <a:pt x="-5129" y="2157654"/>
                  <a:pt x="69311" y="1788324"/>
                  <a:pt x="221692" y="1451188"/>
                </a:cubicBezTo>
                <a:cubicBezTo>
                  <a:pt x="375157" y="1111655"/>
                  <a:pt x="586167" y="971279"/>
                  <a:pt x="1011126" y="710513"/>
                </a:cubicBezTo>
                <a:cubicBezTo>
                  <a:pt x="1113643" y="647635"/>
                  <a:pt x="1219676" y="582554"/>
                  <a:pt x="1331439" y="508693"/>
                </a:cubicBezTo>
                <a:cubicBezTo>
                  <a:pt x="1865178" y="156035"/>
                  <a:pt x="2332131" y="-10858"/>
                  <a:pt x="2789606" y="54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2DFDED-123A-1642-99A0-1733213A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21" y="3870285"/>
            <a:ext cx="384843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Was </a:t>
            </a:r>
            <a:r>
              <a:rPr lang="en-US" sz="2800" dirty="0" err="1"/>
              <a:t>haben</a:t>
            </a:r>
            <a:r>
              <a:rPr lang="en-US" sz="2800" dirty="0"/>
              <a:t>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kennengelernt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Sozialraum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435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86D352-BCD3-B543-81CB-C87D43F9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07" y="3912041"/>
            <a:ext cx="8394306" cy="139605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Bewegen und Spielen </a:t>
            </a:r>
            <a:b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im Öffentlichen Raum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4DD1B11-734F-ED4E-B41C-924B481FF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43" r="-1" b="14024"/>
          <a:stretch/>
        </p:blipFill>
        <p:spPr>
          <a:xfrm>
            <a:off x="3267977" y="821665"/>
            <a:ext cx="5237588" cy="29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3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5570E0-0D0D-104C-8D4C-7A6CAFE32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166" b="1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8F4ED8-CA02-714B-BFCC-1163B7AB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263057"/>
          </a:xfrm>
        </p:spPr>
        <p:txBody>
          <a:bodyPr anchor="b">
            <a:normAutofit/>
          </a:bodyPr>
          <a:lstStyle/>
          <a:p>
            <a:r>
              <a:rPr lang="de-DE" dirty="0"/>
              <a:t>Mission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35409B-7F28-0F4B-8F97-1E5206E7A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082801"/>
            <a:ext cx="5641962" cy="3474719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de-DE" sz="1000" dirty="0"/>
              <a:t>Geh-Spräche: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Auf dem Weg zu den Stationen ist genügend Zeit sich auszutauschen. Dies sind die </a:t>
            </a:r>
            <a:r>
              <a:rPr lang="de-DE" sz="1200" dirty="0"/>
              <a:t>Inspirationen</a:t>
            </a:r>
            <a:r>
              <a:rPr lang="de-DE" sz="1000" dirty="0"/>
              <a:t> für die „Geh-Spräche“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Wie kann man den Weg spielerisch gestalten ohne dabei den Blick für mögliche Gefahren zu verlieren?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Welche Sinneseindrücke sind besonders prägnant? </a:t>
            </a:r>
          </a:p>
          <a:p>
            <a:pPr>
              <a:lnSpc>
                <a:spcPct val="130000"/>
              </a:lnSpc>
            </a:pPr>
            <a:r>
              <a:rPr lang="de-DE" sz="1000" dirty="0"/>
              <a:t>Wie kann man die Schemas mit der Umgebung verbinden? </a:t>
            </a:r>
          </a:p>
          <a:p>
            <a:pPr>
              <a:lnSpc>
                <a:spcPct val="130000"/>
              </a:lnSpc>
            </a:pPr>
            <a:br>
              <a:rPr lang="de-DE" sz="1000" dirty="0"/>
            </a:br>
            <a:endParaRPr lang="de-DE" sz="1000" dirty="0"/>
          </a:p>
          <a:p>
            <a:pPr>
              <a:lnSpc>
                <a:spcPct val="130000"/>
              </a:lnSpc>
            </a:pPr>
            <a:r>
              <a:rPr lang="de-DE" sz="1000" dirty="0"/>
              <a:t>Schemas = Linien, Verbinden, Einwickeln/Zudecken/Verstecken, Rotation, Transport, Sortieren, Schichten, Oben sein, Einzäunen, Einfüllen, Anhäufen. </a:t>
            </a:r>
          </a:p>
          <a:p>
            <a:pPr>
              <a:lnSpc>
                <a:spcPct val="130000"/>
              </a:lnSpc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843718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35BC08F-B3FC-AA4A-ACE5-269CD20D7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053" b="739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8197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Macintosh PowerPoint</Application>
  <PresentationFormat>Breitbild</PresentationFormat>
  <Paragraphs>68</Paragraphs>
  <Slides>33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Meiryo</vt:lpstr>
      <vt:lpstr>Calibri</vt:lpstr>
      <vt:lpstr>Corbel</vt:lpstr>
      <vt:lpstr>SketchLinesVTI</vt:lpstr>
      <vt:lpstr>Bildungsnetzwerk  Südliche Friedrichstadt</vt:lpstr>
      <vt:lpstr>Das Schreibtischkennlernspiel</vt:lpstr>
      <vt:lpstr>Rückblick 2021</vt:lpstr>
      <vt:lpstr>Zur Erinnerung</vt:lpstr>
      <vt:lpstr>Kooperation und Vernetzung nach Innen und nach Außen</vt:lpstr>
      <vt:lpstr>Was haben wir kennengelernt im Sozialraum?</vt:lpstr>
      <vt:lpstr>Bewegen und Spielen  im Öffentlichen Raum</vt:lpstr>
      <vt:lpstr>Mission</vt:lpstr>
      <vt:lpstr>PowerPoint-Präsentation</vt:lpstr>
      <vt:lpstr>Vorplatz der Berlinischen Galerie </vt:lpstr>
      <vt:lpstr>Spielplatz im Theodor-Wolf-Park</vt:lpstr>
      <vt:lpstr>Gewohnte Wege verlassen</vt:lpstr>
      <vt:lpstr>PowerPoint-Präsentation</vt:lpstr>
      <vt:lpstr>PowerPoint-Präsentation</vt:lpstr>
      <vt:lpstr>HüpfSchlange  Zahlenverständnis und Bewegung </vt:lpstr>
      <vt:lpstr>Ich sehe was was Du nicht siehst...  Konzentration und Kreativität</vt:lpstr>
      <vt:lpstr>Tennisball – Bewegung und Geschwindigkeit</vt:lpstr>
      <vt:lpstr>Ressourcen der Institutionen</vt:lpstr>
      <vt:lpstr>Zentral- und Landesbibliothek</vt:lpstr>
      <vt:lpstr>PowerPoint-Präsentation</vt:lpstr>
      <vt:lpstr>Themenraum – Draußen Leben</vt:lpstr>
      <vt:lpstr>Arthotek</vt:lpstr>
      <vt:lpstr>Kinder- und Jugendbibliothek</vt:lpstr>
      <vt:lpstr>PowerPoint-Präsentation</vt:lpstr>
      <vt:lpstr>Berlinische Galerie</vt:lpstr>
      <vt:lpstr>PowerPoint-Präsentation</vt:lpstr>
      <vt:lpstr>PowerPoint-Präsentation</vt:lpstr>
      <vt:lpstr>Kiezgarten und KMA e.V.</vt:lpstr>
      <vt:lpstr>AG Kita-Grundschule</vt:lpstr>
      <vt:lpstr>PowerPoint-Präsentation</vt:lpstr>
      <vt:lpstr>PowerPoint-Präsentation</vt:lpstr>
      <vt:lpstr>PowerPoint-Präsentation</vt:lpstr>
      <vt:lpstr>Wir haben gemeinsam sehr viele Herausforderungen gemeistert in 2021 und hatten aber auch viel Spaß miteinander – danke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Bildungsnetzwerk  Südliche Friedrichstadt</dc:title>
  <dc:creator>Kerstin Wiehe</dc:creator>
  <cp:lastModifiedBy>Kerstin Wiehe</cp:lastModifiedBy>
  <cp:revision>14</cp:revision>
  <dcterms:created xsi:type="dcterms:W3CDTF">2021-11-30T19:24:56Z</dcterms:created>
  <dcterms:modified xsi:type="dcterms:W3CDTF">2021-11-30T20:22:09Z</dcterms:modified>
</cp:coreProperties>
</file>